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4" r:id="rId5"/>
    <p:sldMasterId id="2147483695" r:id="rId6"/>
  </p:sldMasterIdLst>
  <p:notesMasterIdLst>
    <p:notesMasterId r:id="rId32"/>
  </p:notesMasterIdLst>
  <p:sldIdLst>
    <p:sldId id="382" r:id="rId7"/>
    <p:sldId id="258" r:id="rId8"/>
    <p:sldId id="330" r:id="rId9"/>
    <p:sldId id="366" r:id="rId10"/>
    <p:sldId id="361" r:id="rId11"/>
    <p:sldId id="369" r:id="rId12"/>
    <p:sldId id="368" r:id="rId13"/>
    <p:sldId id="367" r:id="rId14"/>
    <p:sldId id="370" r:id="rId15"/>
    <p:sldId id="362" r:id="rId16"/>
    <p:sldId id="371" r:id="rId17"/>
    <p:sldId id="363" r:id="rId18"/>
    <p:sldId id="364" r:id="rId19"/>
    <p:sldId id="374" r:id="rId20"/>
    <p:sldId id="365" r:id="rId21"/>
    <p:sldId id="375" r:id="rId22"/>
    <p:sldId id="372" r:id="rId23"/>
    <p:sldId id="376" r:id="rId24"/>
    <p:sldId id="380" r:id="rId25"/>
    <p:sldId id="377" r:id="rId26"/>
    <p:sldId id="378" r:id="rId27"/>
    <p:sldId id="373" r:id="rId28"/>
    <p:sldId id="379" r:id="rId29"/>
    <p:sldId id="381" r:id="rId30"/>
    <p:sldId id="310" r:id="rId31"/>
  </p:sldIdLst>
  <p:sldSz cx="12192000" cy="6858000"/>
  <p:notesSz cx="6858000" cy="9144000"/>
  <p:embeddedFontLst>
    <p:embeddedFont>
      <p:font typeface="Averta Light" pitchFamily="2" charset="77"/>
      <p:regular r:id="rId33"/>
      <p:italic r:id="rId34"/>
    </p:embeddedFont>
    <p:embeddedFont>
      <p:font typeface="Averta Regular" pitchFamily="2" charset="77"/>
      <p:regular r:id="rId35"/>
      <p:italic r:id="rId36"/>
    </p:embeddedFont>
    <p:embeddedFont>
      <p:font typeface="Space Grotesk" pitchFamily="2" charset="77"/>
      <p:regular r:id="rId37"/>
      <p:bold r:id="rId38"/>
    </p:embeddedFont>
    <p:embeddedFont>
      <p:font typeface="Trebuchet MS" panose="020B0703020202090204" pitchFamily="34" charset="0"/>
      <p:regular r:id="rId39"/>
      <p:bold r:id="rId40"/>
      <p:italic r:id="rId41"/>
      <p:boldItalic r:id="rId42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verta Regular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verta Regular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8EB"/>
    <a:srgbClr val="152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6" autoAdjust="0"/>
    <p:restoredTop sz="87581"/>
  </p:normalViewPr>
  <p:slideViewPr>
    <p:cSldViewPr snapToGrid="0">
      <p:cViewPr varScale="1">
        <p:scale>
          <a:sx n="193" d="100"/>
          <a:sy n="193" d="100"/>
        </p:scale>
        <p:origin x="4992" y="208"/>
      </p:cViewPr>
      <p:guideLst>
        <p:guide orient="horz" pos="2205"/>
        <p:guide pos="21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7.fntdata"/><Relationship Id="rId21" Type="http://schemas.openxmlformats.org/officeDocument/2006/relationships/slide" Target="slides/slide15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D5EDB6-C932-F502-6441-76661A94DF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3EC5E1-2F6B-38FC-294E-159127D0C8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EEC9A87-6A7E-44FD-B28C-440E66B72604}" type="datetimeFigureOut">
              <a:rPr lang="de-DE"/>
              <a:pPr>
                <a:defRPr/>
              </a:pPr>
              <a:t>23.02.26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3B263DC4-96A0-3BB1-F52D-B23A5537E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C5D462C8-A167-4614-475B-E333D0A4B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666681-2F56-395D-862B-490F3581EE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DADDDD-1DCA-21BD-5EA5-8A71B3E31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BD5CF8F-B587-4553-9BCD-5339AFE552A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5C9ED-6C01-0D18-C54C-D66A59EF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2B3619-7AC1-390F-744E-809AC84C7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FEFF091-C9FB-CC0C-2AAD-A36B00571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B08B59-1FD3-2EED-D826-567A8CC1C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9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5278-C4B3-BD25-3EAD-97E86EBD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2897B6-AAF6-4599-CF0A-601C4014A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CD5A53-281A-302B-C5E2-90A358968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5890D6-FC31-C2E2-480C-04FE50B6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31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DA1B-1896-7BF5-3377-CF4DD54B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06083E-2A3D-B209-B987-5E230B98F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505F0E-AF75-3E2A-2BFE-09A85E3F8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8AC50C-1CC8-F331-92D0-D516ED121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Alternativer Titel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07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93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27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42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32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97A71-61B6-BBA4-E4EE-1EE39BB0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D3EAAC-7430-214F-D68D-CA8E59745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A562E4-5C1C-0370-458D-FCD92020F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A05CDC-427D-00D1-2956-AF1F0BAC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7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5CF8F-B587-4553-9BCD-5339AFE552A8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6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C8C500D-3950-BAF7-0537-A909DD68E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1F33B0-9066-5BF5-3823-6E6D4AE9CB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784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F5AA80FA-5D8F-70A7-8759-8E86D66345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9217406-0228-9340-E010-77C8634425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77192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Tei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332ED77F-00FB-B265-8580-CEA20E543D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6389889" y="3572932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4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6389889" y="5411892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5172510" y="3572932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699220" y="602511"/>
            <a:ext cx="4019550" cy="676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251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C24DC8EB-3CDB-5167-2995-28E8ABB03B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9980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dunk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7384225" y="1047354"/>
            <a:ext cx="4019550" cy="920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287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8"/>
          </p:nvPr>
        </p:nvSpPr>
        <p:spPr>
          <a:xfrm>
            <a:off x="7384225" y="1047354"/>
            <a:ext cx="4019550" cy="9470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08931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-Zwischen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D539C19-7EE8-148A-1089-EF0B68DDFE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13308">
            <a:off x="1236663" y="1182688"/>
            <a:ext cx="9466262" cy="4492625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ctrTitle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3600" b="0" i="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5592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FD9FB0E-E611-A027-59E5-D812457089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7772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EE6F7ED-D8FF-CFD1-D43B-39E4BB0D9C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32"/>
          <p:cNvSpPr>
            <a:spLocks noGrp="1"/>
          </p:cNvSpPr>
          <p:nvPr>
            <p:ph type="body" sz="quarter" idx="11"/>
          </p:nvPr>
        </p:nvSpPr>
        <p:spPr>
          <a:xfrm>
            <a:off x="2441561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13"/>
          </p:nvPr>
        </p:nvSpPr>
        <p:spPr>
          <a:xfrm>
            <a:off x="2441561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5"/>
          </p:nvPr>
        </p:nvSpPr>
        <p:spPr>
          <a:xfrm>
            <a:off x="2441561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32"/>
          <p:cNvSpPr>
            <a:spLocks noGrp="1"/>
          </p:cNvSpPr>
          <p:nvPr>
            <p:ph type="body" sz="quarter" idx="35"/>
          </p:nvPr>
        </p:nvSpPr>
        <p:spPr>
          <a:xfrm>
            <a:off x="7536075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32"/>
          <p:cNvSpPr>
            <a:spLocks noGrp="1"/>
          </p:cNvSpPr>
          <p:nvPr>
            <p:ph type="body" sz="quarter" idx="37"/>
          </p:nvPr>
        </p:nvSpPr>
        <p:spPr>
          <a:xfrm>
            <a:off x="7536075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32"/>
          <p:cNvSpPr>
            <a:spLocks noGrp="1"/>
          </p:cNvSpPr>
          <p:nvPr>
            <p:ph type="body" sz="quarter" idx="39"/>
          </p:nvPr>
        </p:nvSpPr>
        <p:spPr>
          <a:xfrm>
            <a:off x="7536075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Foliennummernplatzhalter 5">
            <a:extLst>
              <a:ext uri="{FF2B5EF4-FFF2-40B4-BE49-F238E27FC236}">
                <a16:creationId xmlns:a16="http://schemas.microsoft.com/office/drawing/2014/main" id="{54047F64-85B1-0D21-CB29-12A7AF9FC90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074C68E-2AFE-43DA-9300-882C16E3C1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526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AD6796-CFAB-F600-05C8-C33371C36C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77724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D281A2E-5579-F785-341D-4362D8761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5891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61142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20100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58918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59067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3CA0452-8131-F647-AAF4-2E30107FD10A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ABF5B84A-0489-49E2-80A9-3CECB7E75AD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464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478C268-990B-2B7E-7DF0-1EFD38F92E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08038" y="2300288"/>
            <a:ext cx="7772401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DCE330-7265-9430-E69F-D18A0A4082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32"/>
          <p:cNvSpPr>
            <a:spLocks noGrp="1"/>
          </p:cNvSpPr>
          <p:nvPr>
            <p:ph type="body" sz="quarter" idx="11"/>
          </p:nvPr>
        </p:nvSpPr>
        <p:spPr>
          <a:xfrm>
            <a:off x="2441561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32"/>
          <p:cNvSpPr>
            <a:spLocks noGrp="1"/>
          </p:cNvSpPr>
          <p:nvPr>
            <p:ph type="body" sz="quarter" idx="13"/>
          </p:nvPr>
        </p:nvSpPr>
        <p:spPr>
          <a:xfrm>
            <a:off x="2441561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32"/>
          <p:cNvSpPr>
            <a:spLocks noGrp="1"/>
          </p:cNvSpPr>
          <p:nvPr>
            <p:ph type="body" sz="quarter" idx="15"/>
          </p:nvPr>
        </p:nvSpPr>
        <p:spPr>
          <a:xfrm>
            <a:off x="2441561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32"/>
          <p:cNvSpPr>
            <a:spLocks noGrp="1"/>
          </p:cNvSpPr>
          <p:nvPr>
            <p:ph type="body" sz="quarter" idx="16"/>
          </p:nvPr>
        </p:nvSpPr>
        <p:spPr>
          <a:xfrm>
            <a:off x="2441561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2"/>
          <p:cNvSpPr>
            <a:spLocks noGrp="1"/>
          </p:cNvSpPr>
          <p:nvPr>
            <p:ph type="body" sz="quarter" idx="17"/>
          </p:nvPr>
        </p:nvSpPr>
        <p:spPr>
          <a:xfrm>
            <a:off x="2441561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2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32"/>
          <p:cNvSpPr>
            <a:spLocks noGrp="1"/>
          </p:cNvSpPr>
          <p:nvPr>
            <p:ph type="body" sz="quarter" idx="35"/>
          </p:nvPr>
        </p:nvSpPr>
        <p:spPr>
          <a:xfrm>
            <a:off x="7536075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32"/>
          <p:cNvSpPr>
            <a:spLocks noGrp="1"/>
          </p:cNvSpPr>
          <p:nvPr>
            <p:ph type="body" sz="quarter" idx="37"/>
          </p:nvPr>
        </p:nvSpPr>
        <p:spPr>
          <a:xfrm>
            <a:off x="7536075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32"/>
          <p:cNvSpPr>
            <a:spLocks noGrp="1"/>
          </p:cNvSpPr>
          <p:nvPr>
            <p:ph type="body" sz="quarter" idx="39"/>
          </p:nvPr>
        </p:nvSpPr>
        <p:spPr>
          <a:xfrm>
            <a:off x="7536075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40"/>
          </p:nvPr>
        </p:nvSpPr>
        <p:spPr>
          <a:xfrm>
            <a:off x="7536075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32"/>
          <p:cNvSpPr>
            <a:spLocks noGrp="1"/>
          </p:cNvSpPr>
          <p:nvPr>
            <p:ph type="body" sz="quarter" idx="41"/>
          </p:nvPr>
        </p:nvSpPr>
        <p:spPr>
          <a:xfrm>
            <a:off x="7536075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44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2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5AF158FE-A601-F32D-0315-3D84B9013263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B51EC5B-6BFA-45F9-906D-94BC8C16E55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619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BBF5A2C-ED0F-4596-5611-1265CD00EB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08038" y="2300288"/>
            <a:ext cx="7772401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6CE5ABA-D32F-A8FC-EB2F-B0E7680368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32"/>
          <p:cNvSpPr>
            <a:spLocks noGrp="1"/>
          </p:cNvSpPr>
          <p:nvPr>
            <p:ph type="body" sz="quarter" idx="28"/>
          </p:nvPr>
        </p:nvSpPr>
        <p:spPr>
          <a:xfrm>
            <a:off x="2441561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2"/>
          <p:cNvSpPr>
            <a:spLocks noGrp="1"/>
          </p:cNvSpPr>
          <p:nvPr>
            <p:ph type="body" sz="quarter" idx="29"/>
          </p:nvPr>
        </p:nvSpPr>
        <p:spPr>
          <a:xfrm>
            <a:off x="2441561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2"/>
          <p:cNvSpPr>
            <a:spLocks noGrp="1"/>
          </p:cNvSpPr>
          <p:nvPr>
            <p:ph type="body" sz="quarter" idx="14"/>
          </p:nvPr>
        </p:nvSpPr>
        <p:spPr>
          <a:xfrm>
            <a:off x="2441561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32"/>
          <p:cNvSpPr>
            <a:spLocks noGrp="1"/>
          </p:cNvSpPr>
          <p:nvPr>
            <p:ph type="body" sz="quarter" idx="16"/>
          </p:nvPr>
        </p:nvSpPr>
        <p:spPr>
          <a:xfrm>
            <a:off x="2441561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0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2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3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32"/>
          <p:cNvSpPr>
            <a:spLocks noGrp="1"/>
          </p:cNvSpPr>
          <p:nvPr>
            <p:ph type="body" sz="quarter" idx="34"/>
          </p:nvPr>
        </p:nvSpPr>
        <p:spPr>
          <a:xfrm>
            <a:off x="7536075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32"/>
          <p:cNvSpPr>
            <a:spLocks noGrp="1"/>
          </p:cNvSpPr>
          <p:nvPr>
            <p:ph type="body" sz="quarter" idx="36"/>
          </p:nvPr>
        </p:nvSpPr>
        <p:spPr>
          <a:xfrm>
            <a:off x="7536075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2"/>
          <p:cNvSpPr>
            <a:spLocks noGrp="1"/>
          </p:cNvSpPr>
          <p:nvPr>
            <p:ph type="body" sz="quarter" idx="38"/>
          </p:nvPr>
        </p:nvSpPr>
        <p:spPr>
          <a:xfrm>
            <a:off x="7536075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2"/>
          <p:cNvSpPr>
            <a:spLocks noGrp="1"/>
          </p:cNvSpPr>
          <p:nvPr>
            <p:ph type="body" sz="quarter" idx="40"/>
          </p:nvPr>
        </p:nvSpPr>
        <p:spPr>
          <a:xfrm>
            <a:off x="7536075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42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sz="quarter" idx="43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44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A2355A20-4AEF-67FE-CE5F-F893A91A89A9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644E7153-979A-4179-877E-C005A64514C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315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_dunkel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40D7823-6D62-5D8C-5502-5D72645BB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29DFC39-2609-753A-145D-6939F1233C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3189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_Titel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54035A-CA89-42DA-8D6A-CC56D3AE3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-733425" y="3259138"/>
            <a:ext cx="12849225" cy="60975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135053D-C18D-5E37-9A16-C7675990F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29CB533-2598-31B6-A7FF-FDD776682075}"/>
              </a:ext>
            </a:extLst>
          </p:cNvPr>
          <p:cNvSpPr/>
          <p:nvPr userDrawn="1"/>
        </p:nvSpPr>
        <p:spPr>
          <a:xfrm>
            <a:off x="0" y="0"/>
            <a:ext cx="8953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25"/>
          <p:cNvSpPr>
            <a:spLocks noGrp="1"/>
          </p:cNvSpPr>
          <p:nvPr>
            <p:ph type="pic" sz="quarter" idx="13"/>
          </p:nvPr>
        </p:nvSpPr>
        <p:spPr>
          <a:xfrm>
            <a:off x="58738" y="365125"/>
            <a:ext cx="758825" cy="7429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1262054" y="365125"/>
            <a:ext cx="8176586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1262055" y="807206"/>
            <a:ext cx="8176585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92BA5E0-ED6C-FA8C-F8AD-19478B20B4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84644AFA-B794-4A1D-B317-7A74E54701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041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0AA2D8C-2BA3-0A9C-22E1-631580BCD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825625"/>
            <a:ext cx="11018106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D10F8-9F5F-B1E1-3366-D14015420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D58C86EA-FFB2-475F-89F0-F8072AAEBE4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2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088441E-F09D-9671-291B-426052E558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BEA5F-062B-6819-448A-1D49989916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270F4B46-FC1D-4D74-9189-80326DE36EE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152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/>
          </p:nvPr>
        </p:nvSpPr>
        <p:spPr>
          <a:xfrm>
            <a:off x="9716364" y="367651"/>
            <a:ext cx="1863725" cy="45402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33A3F14-E18E-9561-E2C8-645FE39B28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CC4C022-1B1D-472C-81E6-FDA2C96754C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586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_weiß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/>
          </p:nvPr>
        </p:nvSpPr>
        <p:spPr>
          <a:xfrm>
            <a:off x="9723438" y="446088"/>
            <a:ext cx="1863725" cy="45402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126F0BE-FEF8-EDCC-C4CF-D931B14EA2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D9D2439E-42E2-4635-8416-6DF5258C1E1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55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557AAFA-3F81-B34C-A67A-84DD1B938E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181310-2C01-69A5-DCE9-2F89B661B0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-733425" y="3259138"/>
            <a:ext cx="12849225" cy="6097587"/>
          </a:xfrm>
          <a:prstGeom prst="rect">
            <a:avLst/>
          </a:prstGeom>
        </p:spPr>
      </p:pic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C0B6B12-EC05-465E-B223-86D30490A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5FFCD0D9-D94C-4873-8B08-8918C591B81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1215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33252F6-8771-08E7-AB6C-561402F56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6524A0-AD4E-92F7-A225-DE2E9C96EB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FE88675C-0C2A-EE7C-EE89-959D386C9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0CDC0DF2-633A-4AA2-A601-4DBC657B9A7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852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4D7C25D-C5CF-300C-BBE6-2588D467E3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561984"/>
            <a:ext cx="5356799" cy="2030789"/>
          </a:xfrm>
          <a:prstGeom prst="roundRect">
            <a:avLst>
              <a:gd name="adj" fmla="val 946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568959" y="3807243"/>
            <a:ext cx="5356799" cy="2243551"/>
          </a:xfrm>
          <a:prstGeom prst="roundRect">
            <a:avLst>
              <a:gd name="adj" fmla="val 1234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7"/>
          </p:nvPr>
        </p:nvSpPr>
        <p:spPr>
          <a:xfrm>
            <a:off x="6260056" y="1561985"/>
            <a:ext cx="5327011" cy="2014452"/>
          </a:xfrm>
          <a:prstGeom prst="roundRect">
            <a:avLst>
              <a:gd name="adj" fmla="val 112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8"/>
          </p:nvPr>
        </p:nvSpPr>
        <p:spPr>
          <a:xfrm>
            <a:off x="6260055" y="3807243"/>
            <a:ext cx="5327011" cy="2228922"/>
          </a:xfrm>
          <a:prstGeom prst="roundRect">
            <a:avLst>
              <a:gd name="adj" fmla="val 1010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695D911D-0631-CE5B-BFE1-8C5D342CBCD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6768644-53EE-4346-B336-985A735D978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418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4C0B7DE-5E94-A5F7-1AB7-CE43C6D0C5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4"/>
          </p:nvPr>
        </p:nvSpPr>
        <p:spPr>
          <a:xfrm>
            <a:off x="56896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5"/>
          </p:nvPr>
        </p:nvSpPr>
        <p:spPr>
          <a:xfrm>
            <a:off x="4355737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Inhaltsplatzhalter 2"/>
          <p:cNvSpPr>
            <a:spLocks noGrp="1"/>
          </p:cNvSpPr>
          <p:nvPr>
            <p:ph idx="16"/>
          </p:nvPr>
        </p:nvSpPr>
        <p:spPr>
          <a:xfrm>
            <a:off x="4355736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/>
          <p:cNvSpPr>
            <a:spLocks noGrp="1"/>
          </p:cNvSpPr>
          <p:nvPr>
            <p:ph idx="17"/>
          </p:nvPr>
        </p:nvSpPr>
        <p:spPr>
          <a:xfrm>
            <a:off x="810654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/>
          <p:cNvSpPr>
            <a:spLocks noGrp="1"/>
          </p:cNvSpPr>
          <p:nvPr>
            <p:ph idx="18"/>
          </p:nvPr>
        </p:nvSpPr>
        <p:spPr>
          <a:xfrm>
            <a:off x="810654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B25040BA-8A4B-1935-6471-0EF39657FF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9520CBA-99B2-41F4-B9CE-45E002DC44EA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945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C584878-1470-4F65-28A1-D125C267E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3"/>
            <a:ext cx="5394517" cy="4163702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5"/>
          </p:nvPr>
        </p:nvSpPr>
        <p:spPr>
          <a:xfrm>
            <a:off x="6192549" y="1720263"/>
            <a:ext cx="5394517" cy="4163702"/>
          </a:xfrm>
          <a:prstGeom prst="roundRect">
            <a:avLst>
              <a:gd name="adj" fmla="val 10938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1A4ABB59-87C5-75F7-CA57-36B71A4D4E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8EDEFB01-78EE-49C2-BC19-B860282288D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9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9A13C9F-D0B0-B81D-71F3-E1E53F66F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075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DA35EE6-607D-2B6C-8A20-27BD880A9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4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3"/>
          </p:nvPr>
        </p:nvSpPr>
        <p:spPr>
          <a:xfrm>
            <a:off x="568960" y="2789043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4"/>
          </p:nvPr>
        </p:nvSpPr>
        <p:spPr>
          <a:xfrm>
            <a:off x="568959" y="3857822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>
          <a:xfrm>
            <a:off x="568958" y="4926601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5C71AF-2F37-F902-A15F-DEF89E2939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2D7288AC-44CF-4B3E-B00B-BF48F2B375D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764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192F2B3-BFDB-9002-1992-E0F182626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72428"/>
            <a:ext cx="1844406" cy="434975"/>
          </a:xfrm>
          <a:prstGeom prst="rect">
            <a:avLst/>
          </a:prstGeom>
        </p:spPr>
      </p:pic>
      <p:sp>
        <p:nvSpPr>
          <p:cNvPr id="10" name="Bildplatzhalter 4"/>
          <p:cNvSpPr>
            <a:spLocks noGrp="1"/>
          </p:cNvSpPr>
          <p:nvPr>
            <p:ph type="pic" sz="quarter" idx="16"/>
          </p:nvPr>
        </p:nvSpPr>
        <p:spPr>
          <a:xfrm>
            <a:off x="6664959" y="0"/>
            <a:ext cx="552704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8960" y="1720264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idx="13"/>
          </p:nvPr>
        </p:nvSpPr>
        <p:spPr>
          <a:xfrm>
            <a:off x="568960" y="2789043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4"/>
          </p:nvPr>
        </p:nvSpPr>
        <p:spPr>
          <a:xfrm>
            <a:off x="568959" y="3857822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5"/>
          </p:nvPr>
        </p:nvSpPr>
        <p:spPr>
          <a:xfrm>
            <a:off x="568958" y="4926601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5875731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2" y="807206"/>
            <a:ext cx="5875730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39243D-48C7-0EC4-0939-4408930D2D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14BA6678-FE0F-4A30-BBA8-073C555C976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802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F918E4C-0106-3F26-3E99-C7F2CE6D7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3661FED-0667-5BA1-07E7-E8F6F30322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89E6B66-053D-37E8-3610-2C11303EE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A2B90FFD-5CE6-400F-8F5C-5FD3C8E242C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742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Ne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tern, Raum enthält.&#10;&#10;Automatisch generierte Beschreibung">
            <a:extLst>
              <a:ext uri="{FF2B5EF4-FFF2-40B4-BE49-F238E27FC236}">
                <a16:creationId xmlns:a16="http://schemas.microsoft.com/office/drawing/2014/main" id="{266CDA1A-CB07-B5C8-02A9-7E9B68FC31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AFA132E-BFBF-6773-6852-F2B60E9FC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265B81-7BC7-486B-1B77-BC874C4DEA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7200" y="464400"/>
            <a:ext cx="1844402" cy="434974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246B7BD-345D-A2DC-1055-594D7FB12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98059734-CE9F-46A0-945E-C67C62586D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845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Muster, Einpackpapier, Stoff, Design enthält.&#10;&#10;Automatisch generierte Beschreibung">
            <a:extLst>
              <a:ext uri="{FF2B5EF4-FFF2-40B4-BE49-F238E27FC236}">
                <a16:creationId xmlns:a16="http://schemas.microsoft.com/office/drawing/2014/main" id="{19D71C94-3477-B30E-E6C6-D648821332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A4B386D-A798-AB31-7507-8AFC067840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4478" y="46440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639EE87-4ED4-BDF0-396F-3E82EB6AC9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462EF909-0545-4B62-8847-B66CCB4EC83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31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742666-FEE4-13EA-1B8D-CEA2C048F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99642B9-0A74-C094-5A80-F13127D300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6310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FB7DCBA1-D22F-7088-F237-59842B4AF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E493319-0E49-CB53-8313-F9829D89DF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7200" y="464400"/>
            <a:ext cx="1844406" cy="434975"/>
          </a:xfrm>
          <a:prstGeom prst="rect">
            <a:avLst/>
          </a:prstGeom>
        </p:spPr>
      </p:pic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A9C02911-81CD-7321-4CD2-5C0A223FE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0FDB7E19-03FD-4123-B8AB-CDE7DEEC77D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548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lauf_unendlic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">
            <a:extLst>
              <a:ext uri="{FF2B5EF4-FFF2-40B4-BE49-F238E27FC236}">
                <a16:creationId xmlns:a16="http://schemas.microsoft.com/office/drawing/2014/main" id="{51C81120-3A8D-AEB4-C5C5-9FFEAFFADB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12938" y="0"/>
            <a:ext cx="16824326" cy="799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0E1EE79-FFBC-7EE7-7B35-EE23D9EFE3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68960" y="4405278"/>
            <a:ext cx="2971800" cy="15374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152265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744490" y="4405279"/>
            <a:ext cx="2971800" cy="1537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8599754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6BD9F7D-1ED3-C814-37A8-2F72AAD332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83638" y="6356350"/>
            <a:ext cx="2803525" cy="365125"/>
          </a:xfrm>
          <a:prstGeom prst="rect">
            <a:avLst/>
          </a:prstGeom>
        </p:spPr>
        <p:txBody>
          <a:bodyPr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pPr>
              <a:defRPr/>
            </a:pPr>
            <a:fld id="{6FAF18DE-BAE4-4F18-9F5E-A561F065008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972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Per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>
            <a:extLst>
              <a:ext uri="{FF2B5EF4-FFF2-40B4-BE49-F238E27FC236}">
                <a16:creationId xmlns:a16="http://schemas.microsoft.com/office/drawing/2014/main" id="{D55C7E77-B7F1-6F96-7D78-CFC377078D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9"/>
          </p:nvPr>
        </p:nvSpPr>
        <p:spPr>
          <a:xfrm>
            <a:off x="4919663" y="4333396"/>
            <a:ext cx="949325" cy="9493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20"/>
          </p:nvPr>
        </p:nvSpPr>
        <p:spPr>
          <a:xfrm>
            <a:off x="6169673" y="446172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21"/>
          </p:nvPr>
        </p:nvSpPr>
        <p:spPr>
          <a:xfrm>
            <a:off x="4787844" y="498475"/>
            <a:ext cx="6575303" cy="172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4787844" y="2336800"/>
            <a:ext cx="6575481" cy="1092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Onlinebild-Platzhalter 10">
            <a:extLst>
              <a:ext uri="{FF2B5EF4-FFF2-40B4-BE49-F238E27FC236}">
                <a16:creationId xmlns:a16="http://schemas.microsoft.com/office/drawing/2014/main" id="{C199EE5A-E3D8-9055-F117-101FEC715C73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734400" y="464400"/>
            <a:ext cx="1843200" cy="435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819DD1B-C752-BCD2-16F2-ED521D395B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5478" y="463550"/>
            <a:ext cx="1844406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87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2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97391F0-EFE0-C806-B893-061421576AF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20"/>
          </p:nvPr>
        </p:nvSpPr>
        <p:spPr>
          <a:xfrm>
            <a:off x="4618879" y="2165783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21"/>
          </p:nvPr>
        </p:nvSpPr>
        <p:spPr>
          <a:xfrm>
            <a:off x="4618879" y="440859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4618879" y="1202380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23"/>
          </p:nvPr>
        </p:nvSpPr>
        <p:spPr>
          <a:xfrm>
            <a:off x="3731261" y="440860"/>
            <a:ext cx="679477" cy="65039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4"/>
          </p:nvPr>
        </p:nvSpPr>
        <p:spPr>
          <a:xfrm>
            <a:off x="0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Textplatzhalter 21"/>
          <p:cNvSpPr>
            <a:spLocks noGrp="1"/>
          </p:cNvSpPr>
          <p:nvPr>
            <p:ph type="body" sz="quarter" idx="25"/>
          </p:nvPr>
        </p:nvSpPr>
        <p:spPr>
          <a:xfrm>
            <a:off x="4618879" y="559775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Textplatzhalter 23"/>
          <p:cNvSpPr>
            <a:spLocks noGrp="1"/>
          </p:cNvSpPr>
          <p:nvPr>
            <p:ph type="body" sz="quarter" idx="26"/>
          </p:nvPr>
        </p:nvSpPr>
        <p:spPr>
          <a:xfrm>
            <a:off x="4618879" y="3872828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platzhalter 25"/>
          <p:cNvSpPr>
            <a:spLocks noGrp="1"/>
          </p:cNvSpPr>
          <p:nvPr>
            <p:ph type="body" sz="quarter" idx="27"/>
          </p:nvPr>
        </p:nvSpPr>
        <p:spPr>
          <a:xfrm>
            <a:off x="4618879" y="4634349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4"/>
          <p:cNvSpPr>
            <a:spLocks noGrp="1"/>
          </p:cNvSpPr>
          <p:nvPr>
            <p:ph type="pic" sz="quarter" idx="28"/>
          </p:nvPr>
        </p:nvSpPr>
        <p:spPr>
          <a:xfrm>
            <a:off x="3731261" y="3872829"/>
            <a:ext cx="679477" cy="65039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1612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hell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21218E8-6664-33A2-90A6-8C2FE6D359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57" b="18631"/>
          <a:stretch/>
        </p:blipFill>
        <p:spPr>
          <a:xfrm>
            <a:off x="-119063" y="0"/>
            <a:ext cx="11907838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1D69405-7AA3-3047-DF9A-17C90C53B1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313" y="5024438"/>
            <a:ext cx="1857375" cy="4365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EFF9D02-7B48-FC11-E7FC-A9B1F6E3E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1768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03226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3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0850709-9365-B8BE-9262-6FB6A3F4B6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25"/>
          <p:cNvSpPr>
            <a:spLocks noGrp="1"/>
          </p:cNvSpPr>
          <p:nvPr>
            <p:ph type="body" sz="quarter" idx="24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26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1628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6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5715B8-447E-F9CB-5DA8-333238A4EB6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2" name="Bildplatzhalt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22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Bildplatzhalter 4"/>
          <p:cNvSpPr>
            <a:spLocks noGrp="1"/>
          </p:cNvSpPr>
          <p:nvPr>
            <p:ph type="pic" sz="quarter" idx="23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5" name="Textplatzhalter 25"/>
          <p:cNvSpPr>
            <a:spLocks noGrp="1"/>
          </p:cNvSpPr>
          <p:nvPr>
            <p:ph type="body" sz="quarter" idx="24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26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4"/>
          <p:cNvSpPr>
            <a:spLocks noGrp="1"/>
          </p:cNvSpPr>
          <p:nvPr>
            <p:ph type="pic" sz="quarter" idx="27"/>
          </p:nvPr>
        </p:nvSpPr>
        <p:spPr>
          <a:xfrm>
            <a:off x="0" y="3432313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28"/>
          </p:nvPr>
        </p:nvSpPr>
        <p:spPr>
          <a:xfrm>
            <a:off x="391629" y="5984296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9"/>
          </p:nvPr>
        </p:nvSpPr>
        <p:spPr>
          <a:xfrm>
            <a:off x="8146472" y="3429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Textplatzhalter 25"/>
          <p:cNvSpPr>
            <a:spLocks noGrp="1"/>
          </p:cNvSpPr>
          <p:nvPr>
            <p:ph type="body" sz="quarter" idx="30"/>
          </p:nvPr>
        </p:nvSpPr>
        <p:spPr>
          <a:xfrm>
            <a:off x="8538101" y="5981327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4"/>
          <p:cNvSpPr>
            <a:spLocks noGrp="1"/>
          </p:cNvSpPr>
          <p:nvPr>
            <p:ph type="pic" sz="quarter" idx="31"/>
          </p:nvPr>
        </p:nvSpPr>
        <p:spPr>
          <a:xfrm>
            <a:off x="4073236" y="-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9" name="Textplatzhalter 25"/>
          <p:cNvSpPr>
            <a:spLocks noGrp="1"/>
          </p:cNvSpPr>
          <p:nvPr>
            <p:ph type="body" sz="quarter" idx="32"/>
          </p:nvPr>
        </p:nvSpPr>
        <p:spPr>
          <a:xfrm>
            <a:off x="4464865" y="2551639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3668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2968E7AE-039A-AF72-DF9D-1D1AA52A65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5D48099-E18B-98BF-A4FB-CBE8370C37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6023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803ACE2A-284A-F4E1-836A-30D321B8B6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282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_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00F793A4-1FC8-2E02-70B7-BD3D1E91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65AD06-D31A-C5C3-1C6E-B73FE1FA29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227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836391BE-7053-6017-3C12-4DCDD41CDB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4261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_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">
            <a:extLst>
              <a:ext uri="{FF2B5EF4-FFF2-40B4-BE49-F238E27FC236}">
                <a16:creationId xmlns:a16="http://schemas.microsoft.com/office/drawing/2014/main" id="{42325425-9C9B-745F-C08F-1A290CF672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39788" y="-136525"/>
            <a:ext cx="14717713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137860-83B5-3DEF-34BF-C28FBBF2B1F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0432" y="5024438"/>
            <a:ext cx="1851136" cy="4365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771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9" r:id="rId22"/>
    <p:sldLayoutId id="2147483830" r:id="rId23"/>
    <p:sldLayoutId id="2147483831" r:id="rId24"/>
    <p:sldLayoutId id="2147483832" r:id="rId25"/>
    <p:sldLayoutId id="2147483833" r:id="rId2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pace Grotesk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D4CC-44AC-B46B-B686-654CF88D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7B91203E-54DF-44EB-241C-F336023DF0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Vom Spaghetti-Code zur Zwiebel: Spring Boot gewürzt mit DDD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BF67CD7C-6E60-CAE7-6114-CB0E2DAD1EB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11417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682A1-8EB7-7320-892B-228E125BA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374DBEA0-583C-03B0-A212-FE2161CF9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Äußere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EF8A793A-CE87-1AFE-2FF6-C4208FD5A32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Fachliche Module schneiden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33C3AFF-96D7-EF7D-58C7-1A03F6B83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Gibt es fachliche Grenzen (</a:t>
            </a:r>
            <a:r>
              <a:rPr lang="de-DE" sz="1600" dirty="0" err="1"/>
              <a:t>Bounded</a:t>
            </a:r>
            <a:r>
              <a:rPr lang="de-DE" sz="1600" dirty="0"/>
              <a:t> </a:t>
            </a:r>
            <a:r>
              <a:rPr lang="de-DE" sz="1600" dirty="0" err="1"/>
              <a:t>Contexts</a:t>
            </a:r>
            <a:r>
              <a:rPr lang="de-DE" sz="1600" dirty="0"/>
              <a:t>) in der Anwendung?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Eigene top-level Packages einführen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Spring </a:t>
            </a:r>
            <a:r>
              <a:rPr lang="de-DE" sz="1600" dirty="0" err="1"/>
              <a:t>Modulith</a:t>
            </a:r>
            <a:r>
              <a:rPr lang="de-DE" sz="1600" dirty="0"/>
              <a:t> prüft Grenzen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"Strategisches Design"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366230-30CB-4074-C57D-56B90594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103899"/>
            <a:ext cx="8167243" cy="33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6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D2062-3DB4-D1AB-4A3D-130BF8D7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F46BF06-90EB-20C7-BEA9-1CB6AD7283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225BAC0B-A823-6E79-4CD2-0A1A3428BC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312565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0248F-5F54-5FFB-5C17-BB3FEB9A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97C6937-6696-3040-D066-0DA96EF2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5EA86B1D-35A4-BE69-3CB7-AF9922BCFA5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Vorarbeit: </a:t>
            </a:r>
            <a:r>
              <a:rPr lang="de-DE" altLang="de-DE" dirty="0" err="1">
                <a:latin typeface="Averta Light" charset="0"/>
                <a:cs typeface="Space Grotesk Light" charset="0"/>
              </a:rPr>
              <a:t>Refactoring</a:t>
            </a:r>
            <a:r>
              <a:rPr lang="de-DE" altLang="de-DE" dirty="0">
                <a:latin typeface="Averta Light" charset="0"/>
                <a:cs typeface="Space Grotesk Light" charset="0"/>
              </a:rPr>
              <a:t> von bestehenden Service-Klassen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5F490AA-B9D0-3A10-B641-64076A6CC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 dem Umbau erst einmal aufräumen &amp; vereinfachen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Klassen mit ähnlichen fachlichen Aufgaben zusammen ziehen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Klassen die nur Weiterleiten entfernen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64871E-9B40-866B-749D-CFD74099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69390"/>
            <a:ext cx="5619115" cy="39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4EF7-B4BD-818C-F460-EC7BA4342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5E415BA7-4B4C-A733-FE22-3A640C137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2734E52-74B6-DE14-4084-A33CC3F4749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Logik aus Service-Klassen herausziehen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C1A9A8F-7995-8649-D2E3-A0EB64391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Orchestrierung in Use Cases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Validierungsregeln in </a:t>
            </a:r>
            <a:r>
              <a:rPr lang="de-DE" sz="1600" dirty="0" err="1"/>
              <a:t>Entities</a:t>
            </a:r>
            <a:r>
              <a:rPr lang="de-DE" sz="1600" dirty="0"/>
              <a:t>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übrig bleiben kleine Domain-Services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Vorteil: klare Zuständigkeiten, nachvollziehbarer Call-Flow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E895247-69EA-5A35-4C17-9641F392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751294"/>
            <a:ext cx="4905883" cy="38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7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DAE93-0C2D-D900-FAFE-6C250ECE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37688912-03BB-CF36-77FE-4D9EBBA72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E7C3280-09AA-89BF-FF46-4E3A89844AD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Optional: Use Case Endpunkte in API-Layer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182F4C6-EB31-8F60-74F1-40B7280B1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Trigger der Use Cases über API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Verben nutzen satt 100%-</a:t>
            </a:r>
            <a:r>
              <a:rPr lang="de-DE" sz="1600" dirty="0" err="1"/>
              <a:t>RESTful</a:t>
            </a:r>
            <a:r>
              <a:rPr lang="de-DE" sz="1600" dirty="0"/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statt CRUD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Prozesse statt </a:t>
            </a:r>
            <a:r>
              <a:rPr lang="de-DE" sz="1600" dirty="0" err="1"/>
              <a:t>Resourcen</a:t>
            </a:r>
            <a:endParaRPr lang="de-DE" sz="16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z.B. /</a:t>
            </a:r>
            <a:r>
              <a:rPr lang="de-DE" sz="1600" dirty="0" err="1"/>
              <a:t>books</a:t>
            </a:r>
            <a:r>
              <a:rPr lang="de-DE" sz="1600" dirty="0"/>
              <a:t>/{</a:t>
            </a:r>
            <a:r>
              <a:rPr lang="de-DE" sz="1600" dirty="0" err="1"/>
              <a:t>id</a:t>
            </a:r>
            <a:r>
              <a:rPr lang="de-DE" sz="1600" dirty="0"/>
              <a:t>} /</a:t>
            </a:r>
            <a:r>
              <a:rPr lang="de-DE" sz="1600" dirty="0" err="1"/>
              <a:t>borrow</a:t>
            </a:r>
            <a:endParaRPr lang="de-DE" sz="16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siehe auch CQRS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14182E-A89F-B63C-A252-00ED5DAD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597362"/>
            <a:ext cx="457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7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E31E-091E-BD86-E41E-BCDE64E3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06562D7-DF59-8CC3-61D6-95A26DBCF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A6F20B6-BF4F-36D8-B8DD-3269DBF317F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Domain modellieren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A9B51EA-0272-4C3E-8C2D-B4053025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Fachliche </a:t>
            </a:r>
            <a:r>
              <a:rPr lang="de-DE" sz="1600" dirty="0" err="1"/>
              <a:t>Entities</a:t>
            </a:r>
            <a:r>
              <a:rPr lang="de-DE" sz="1600" dirty="0"/>
              <a:t> bestehen bereits (Logik in Klassen und sprechende Namen)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Einführung von Value Objects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ggfs. Aggregates schneiden (Grenzen für Transaktionen)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"Taktisches Design"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AD28F6-9DB4-6E04-62AC-2D5E917B4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663993"/>
            <a:ext cx="723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1B46-7835-54E4-1A5C-1620E72E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B0575EB0-E1CC-F2AF-7C81-D9EC06F95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Innere Struktur schaffen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40AEDE81-9FBB-0947-6212-914EA8EECBF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Zwischenziel erreicht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DB75A1D-FB8C-9C30-A514-1CB9686A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Code ist übersichtlicher und fachlich orientiert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Bis hier genügt es in vielen Projekten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aber: Kopplung an Infrastruktur noch vorhanden (ist das schlimm?)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5E40F8-31CF-8F15-37AF-31514731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708443"/>
            <a:ext cx="4762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C217B-4C6F-4D62-3C7E-7D3673CC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7092109-58BD-D5BA-FDFF-FF14BCFCC8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469BB240-0AE2-D6EA-1A60-E70A1FB5D08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13944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A2EC6-5838-F570-760B-3533EC81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B9F5FCB-1A67-520F-2AF4-460EB6155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4F9F3032-A4A2-4FC5-CC40-E97B207B8CCD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Welche Verbindungen zur Technik gibt es?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FAFF1F1-CFEF-18E4-69AF-AA56FAD6A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Eingehende Aufrufe sind unproblematisch (API zu Business)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Ausgehende Aufrufe erzeugen Kopplung an Technik (Business zu Persistenz </a:t>
            </a:r>
            <a:r>
              <a:rPr lang="de-DE" sz="1600" dirty="0" err="1"/>
              <a:t>bzw</a:t>
            </a:r>
            <a:r>
              <a:rPr lang="de-DE" sz="1600" dirty="0"/>
              <a:t> Service-Client)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Lösung: Abhängigkeiten umdrehen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0925542-1C0C-B5E8-1D8F-435FAB0E3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816689"/>
            <a:ext cx="5435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EA948-925C-2574-6443-C2872835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60B76E2-FED2-86B3-1F8E-2FAF7D83E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1DF9CFB-5760-4E14-03CC-AF370703971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API-Client auftrennen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23D0F4E-050E-6143-7454-7B5C98CEB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Der fachliche Kern sollte nicht direkt von Infrastruktur abhängen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Entkopplung der API-Clients über Interfaces (Ports)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Implementierung (Adapters) kann sich beliebig ändern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Hexagonale Architektur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C5CAEE-6A5C-6AD3-0DE9-8D46385FD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1701797"/>
            <a:ext cx="5816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7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5FBA00CB-DAFB-541E-ABE9-574FDD16D8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dirty="0"/>
              <a:t>Wie modelliert man Fachlichkeit im Backend? 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6E1CB4AD-C000-E4D3-6FF9-72BF8EC950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Damit die Fachlichkeit besser sichtbar und damit das Backend besser wartbar wird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CE7D-63BF-99C4-C025-CF3224C5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535DF9B-8EEF-8159-47A1-4F29111A3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0404B772-A7EC-A524-5ED0-BAAEE75BC8E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Persistenz auftrennen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AB9323A-E160-8188-9F7C-052BF204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Die </a:t>
            </a:r>
            <a:r>
              <a:rPr lang="de-DE" sz="1600" dirty="0" err="1"/>
              <a:t>Entities</a:t>
            </a:r>
            <a:r>
              <a:rPr lang="de-DE" sz="1600" dirty="0"/>
              <a:t> hängen noch von der Infrastruktur ab (</a:t>
            </a:r>
            <a:r>
              <a:rPr lang="de-DE" sz="1600" dirty="0" err="1"/>
              <a:t>zb</a:t>
            </a:r>
            <a:r>
              <a:rPr lang="de-DE" sz="1600" dirty="0"/>
              <a:t> JPA)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 err="1"/>
              <a:t>Entities</a:t>
            </a:r>
            <a:r>
              <a:rPr lang="de-DE" sz="1600" dirty="0"/>
              <a:t> &amp; </a:t>
            </a:r>
            <a:r>
              <a:rPr lang="de-DE" sz="1600" dirty="0" err="1"/>
              <a:t>Repositories</a:t>
            </a:r>
            <a:r>
              <a:rPr lang="de-DE" sz="1600" dirty="0"/>
              <a:t> auftrennen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Mapping notwendig!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Code wird aufgebläht (Dopplungen)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7AB5B8-4FBC-3AFC-69B5-FE4565BF7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769000"/>
            <a:ext cx="7772400" cy="39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846E-DFCD-E1BB-C993-0675FB8A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F83F716-AB75-3372-F47D-9E9F79F41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Kopplung an Technik entfernen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2826C101-CE56-4CD9-9346-8F407A1F5CE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Konsequenz: Projektstruktur ändern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EB245B16-6CA9-43D1-B30C-5E4E4C47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Packages umbenennen, Klassen verschieben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Ringe statt Schichten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es ergibt sich </a:t>
            </a:r>
            <a:r>
              <a:rPr lang="de-DE" sz="1600" dirty="0" err="1"/>
              <a:t>Onion</a:t>
            </a:r>
            <a:r>
              <a:rPr lang="de-DE" sz="1600" dirty="0"/>
              <a:t> </a:t>
            </a:r>
            <a:r>
              <a:rPr lang="de-DE" sz="1600" dirty="0" err="1"/>
              <a:t>bzw</a:t>
            </a:r>
            <a:r>
              <a:rPr lang="de-DE" sz="1600" dirty="0"/>
              <a:t> Clean-Architektur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1E9B08-AA2F-C50B-F30D-290C7388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436667"/>
            <a:ext cx="6110986" cy="46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6519C-E8EA-956D-CD3D-B5BFFBF5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19BE33CD-2674-05C2-EEF6-66CD9CE8CF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A7066D30-CDDA-D524-8A9C-C4C1D49AA8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51921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9FF3-A2F1-EE3D-7F3D-0CA04C17E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8002578B-274D-0F15-0332-F94D6F95A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903F52B7-2892-5F01-7DD9-49419E0AFC3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Evolution des Backend-Services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7B18481-2603-7AC1-1F89-4872E80B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kein Big-Bang notwendig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in Code sichtbar gemacht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Architektur leicht angepasst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Vorteil: besser wartbar für Entwickler, langfristig stabil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15E35E-3A15-6C75-AC04-00E3105CB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2044630"/>
            <a:ext cx="7772400" cy="34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4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4FDCA-1210-E89B-EBD0-68EB5529F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401E5F8E-ECD2-46B9-4EBC-D4A4E08C27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Fazit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012CE4A0-A9B1-DF46-3B12-73D3BB386F1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Empfehlung Robin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37E3BE0-143E-53AB-2224-9D100DEE5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Module + Layers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Kopplung an </a:t>
            </a:r>
            <a:r>
              <a:rPr lang="de-DE" sz="1600" dirty="0" err="1"/>
              <a:t>Infra</a:t>
            </a:r>
            <a:r>
              <a:rPr lang="de-DE" sz="1600" dirty="0"/>
              <a:t>. ist in Ordnung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Persistenz nicht auftrennen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API-Client nur über Port, falls mehrere </a:t>
            </a:r>
            <a:r>
              <a:rPr lang="de-DE" sz="1600" dirty="0" err="1"/>
              <a:t>Impl</a:t>
            </a:r>
            <a:r>
              <a:rPr lang="de-DE" sz="1600" dirty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Use Cases nutzen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einfacher Aufbau und Fachlichkeit sichtbar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029AEB-B9A0-F115-2332-F5AFCC16A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564804"/>
            <a:ext cx="4854702" cy="43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8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extfeld 8">
            <a:extLst>
              <a:ext uri="{FF2B5EF4-FFF2-40B4-BE49-F238E27FC236}">
                <a16:creationId xmlns:a16="http://schemas.microsoft.com/office/drawing/2014/main" id="{DBCE160A-EBD3-E1AF-C616-B9422398C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4075" y="3816350"/>
            <a:ext cx="2863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verta Regular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verta Regular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verta Regular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verta Regular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verta Regular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verta Regular" charset="0"/>
              </a:defRPr>
            </a:lvl9pPr>
          </a:lstStyle>
          <a:p>
            <a:pPr eaLnBrk="1" hangingPunct="1"/>
            <a:r>
              <a:rPr lang="de-DE" altLang="de-DE" b="1">
                <a:solidFill>
                  <a:srgbClr val="FFFFFF"/>
                </a:solidFill>
              </a:rPr>
              <a:t>www.codecamp-n.com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CD4F18-2F71-F440-C0BE-4AAAAD6376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688" y="3041650"/>
            <a:ext cx="457200" cy="457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03119E5-24A8-9F00-D5A9-6356443E11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850" y="3043238"/>
            <a:ext cx="457200" cy="4572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DA0BEAD-5C49-B3E4-95F9-08B29EDD09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588" y="3044825"/>
            <a:ext cx="457200" cy="457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812D66-4B46-E82A-2232-BC20847DD4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425" y="3043238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D9C07C1-33BB-2542-08F1-E3090381B8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525" y="3043238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platzhalter 3">
            <a:extLst>
              <a:ext uri="{FF2B5EF4-FFF2-40B4-BE49-F238E27FC236}">
                <a16:creationId xmlns:a16="http://schemas.microsoft.com/office/drawing/2014/main" id="{D3B16C06-31D9-5EC6-8CDB-A3ACF100ACF1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389063" y="2465388"/>
            <a:ext cx="611187" cy="536575"/>
          </a:xfrm>
          <a:prstGeom prst="hexagon">
            <a:avLst>
              <a:gd name="adj" fmla="val 24917"/>
              <a:gd name="vf" fmla="val 11547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1</a:t>
            </a:r>
          </a:p>
        </p:txBody>
      </p:sp>
      <p:sp>
        <p:nvSpPr>
          <p:cNvPr id="45059" name="Textplatzhalter 4">
            <a:extLst>
              <a:ext uri="{FF2B5EF4-FFF2-40B4-BE49-F238E27FC236}">
                <a16:creationId xmlns:a16="http://schemas.microsoft.com/office/drawing/2014/main" id="{F4D3310F-3067-CF42-9AD1-BD6E395468F8}"/>
              </a:ext>
            </a:extLst>
          </p:cNvPr>
          <p:cNvSpPr>
            <a:spLocks noGrp="1" noChangeArrowheads="1"/>
          </p:cNvSpPr>
          <p:nvPr>
            <p:ph type="body" sz="quarter" idx="28"/>
          </p:nvPr>
        </p:nvSpPr>
        <p:spPr bwMode="auto">
          <a:xfrm>
            <a:off x="2441575" y="2581275"/>
            <a:ext cx="3194050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Problemstellung</a:t>
            </a:r>
          </a:p>
        </p:txBody>
      </p:sp>
      <p:sp>
        <p:nvSpPr>
          <p:cNvPr id="45060" name="Textplatzhalter 5">
            <a:extLst>
              <a:ext uri="{FF2B5EF4-FFF2-40B4-BE49-F238E27FC236}">
                <a16:creationId xmlns:a16="http://schemas.microsoft.com/office/drawing/2014/main" id="{E79210FD-A833-C1A3-F018-6F9964AEBEB1}"/>
              </a:ext>
            </a:extLst>
          </p:cNvPr>
          <p:cNvSpPr>
            <a:spLocks noGrp="1" noChangeArrowheads="1"/>
          </p:cNvSpPr>
          <p:nvPr>
            <p:ph type="body" sz="quarter" idx="29"/>
          </p:nvPr>
        </p:nvSpPr>
        <p:spPr bwMode="auto">
          <a:xfrm>
            <a:off x="2441574" y="3589338"/>
            <a:ext cx="3654425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dirty="0"/>
              <a:t>Fachsprache im Code abbilden</a:t>
            </a:r>
            <a:endParaRPr lang="de-DE" altLang="de-DE" dirty="0">
              <a:latin typeface="Averta Regular" charset="0"/>
            </a:endParaRPr>
          </a:p>
        </p:txBody>
      </p:sp>
      <p:sp>
        <p:nvSpPr>
          <p:cNvPr id="45061" name="Textplatzhalter 6">
            <a:extLst>
              <a:ext uri="{FF2B5EF4-FFF2-40B4-BE49-F238E27FC236}">
                <a16:creationId xmlns:a16="http://schemas.microsoft.com/office/drawing/2014/main" id="{FF33C2EF-621D-F3D3-495C-F3CABF13EACD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2441574" y="4611688"/>
            <a:ext cx="345660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Äußere Struktur schaffen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C745A96-684A-0658-AC6D-329872C5AA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89063" y="3473450"/>
            <a:ext cx="611187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 dirty="0"/>
              <a:t>2</a:t>
            </a:r>
          </a:p>
        </p:txBody>
      </p:sp>
      <p:sp>
        <p:nvSpPr>
          <p:cNvPr id="45063" name="Textplatzhalter 8">
            <a:extLst>
              <a:ext uri="{FF2B5EF4-FFF2-40B4-BE49-F238E27FC236}">
                <a16:creationId xmlns:a16="http://schemas.microsoft.com/office/drawing/2014/main" id="{A2BDBE90-6DBF-AFDD-0E35-C0A71C05BFD4}"/>
              </a:ext>
            </a:extLst>
          </p:cNvPr>
          <p:cNvSpPr>
            <a:spLocks noGrp="1" noChangeArrowheads="1"/>
          </p:cNvSpPr>
          <p:nvPr>
            <p:ph type="body" sz="quarter" idx="31"/>
          </p:nvPr>
        </p:nvSpPr>
        <p:spPr bwMode="auto">
          <a:xfrm>
            <a:off x="1389063" y="4494213"/>
            <a:ext cx="611187" cy="534987"/>
          </a:xfrm>
          <a:prstGeom prst="hexagon">
            <a:avLst>
              <a:gd name="adj" fmla="val 24991"/>
              <a:gd name="vf" fmla="val 115470"/>
            </a:avLst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AD8CD9-BB4F-C460-326E-1033981B26F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83350" y="2465388"/>
            <a:ext cx="611188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4</a:t>
            </a:r>
          </a:p>
        </p:txBody>
      </p:sp>
      <p:sp>
        <p:nvSpPr>
          <p:cNvPr id="45065" name="Textplatzhalter 10">
            <a:extLst>
              <a:ext uri="{FF2B5EF4-FFF2-40B4-BE49-F238E27FC236}">
                <a16:creationId xmlns:a16="http://schemas.microsoft.com/office/drawing/2014/main" id="{702B3CB2-1EE0-7512-7AB9-64EE076C8306}"/>
              </a:ext>
            </a:extLst>
          </p:cNvPr>
          <p:cNvSpPr>
            <a:spLocks noGrp="1" noChangeArrowheads="1"/>
          </p:cNvSpPr>
          <p:nvPr>
            <p:ph type="body" sz="quarter" idx="34"/>
          </p:nvPr>
        </p:nvSpPr>
        <p:spPr bwMode="auto">
          <a:xfrm>
            <a:off x="7519988" y="2581275"/>
            <a:ext cx="319563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Innere Struktur schaffen</a:t>
            </a:r>
          </a:p>
        </p:txBody>
      </p:sp>
      <p:sp>
        <p:nvSpPr>
          <p:cNvPr id="45066" name="Textplatzhalter 11">
            <a:extLst>
              <a:ext uri="{FF2B5EF4-FFF2-40B4-BE49-F238E27FC236}">
                <a16:creationId xmlns:a16="http://schemas.microsoft.com/office/drawing/2014/main" id="{04CD6D1A-AB77-F888-907E-9903F7F98CCB}"/>
              </a:ext>
            </a:extLst>
          </p:cNvPr>
          <p:cNvSpPr>
            <a:spLocks noGrp="1" noChangeArrowheads="1"/>
          </p:cNvSpPr>
          <p:nvPr>
            <p:ph type="body" sz="quarter" idx="36"/>
          </p:nvPr>
        </p:nvSpPr>
        <p:spPr bwMode="auto">
          <a:xfrm>
            <a:off x="7535863" y="3589338"/>
            <a:ext cx="3674681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Kopplung an Technik entfernen</a:t>
            </a:r>
          </a:p>
        </p:txBody>
      </p:sp>
      <p:sp>
        <p:nvSpPr>
          <p:cNvPr id="45067" name="Textplatzhalter 12">
            <a:extLst>
              <a:ext uri="{FF2B5EF4-FFF2-40B4-BE49-F238E27FC236}">
                <a16:creationId xmlns:a16="http://schemas.microsoft.com/office/drawing/2014/main" id="{62F72592-8801-F396-125E-3D3A5191A7AE}"/>
              </a:ext>
            </a:extLst>
          </p:cNvPr>
          <p:cNvSpPr>
            <a:spLocks noGrp="1" noChangeArrowheads="1"/>
          </p:cNvSpPr>
          <p:nvPr>
            <p:ph type="body" sz="quarter" idx="38"/>
          </p:nvPr>
        </p:nvSpPr>
        <p:spPr bwMode="auto">
          <a:xfrm>
            <a:off x="7535863" y="4591050"/>
            <a:ext cx="319563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de-DE" dirty="0">
                <a:latin typeface="Averta Regular" charset="0"/>
              </a:rPr>
              <a:t>Fazit</a:t>
            </a:r>
          </a:p>
          <a:p>
            <a:pPr>
              <a:spcBef>
                <a:spcPct val="0"/>
              </a:spcBef>
            </a:pPr>
            <a:endParaRPr lang="de-DE" altLang="de-DE" dirty="0">
              <a:latin typeface="Averta Regular" charset="0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B84BE8F-70E8-17D6-0A67-E85BF24870B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83350" y="3473450"/>
            <a:ext cx="611188" cy="536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5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D0840A4-AD20-E5EC-62DB-B5DBDBB8F7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483350" y="4494213"/>
            <a:ext cx="611188" cy="5349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de-DE"/>
              <a:t>6</a:t>
            </a:r>
          </a:p>
        </p:txBody>
      </p:sp>
      <p:sp>
        <p:nvSpPr>
          <p:cNvPr id="45070" name="Titel 1">
            <a:extLst>
              <a:ext uri="{FF2B5EF4-FFF2-40B4-BE49-F238E27FC236}">
                <a16:creationId xmlns:a16="http://schemas.microsoft.com/office/drawing/2014/main" id="{7246DE34-ACD3-9002-0AB5-84B1D13C4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de-DE" altLang="de-DE">
                <a:latin typeface="Space Grotesk" charset="0"/>
                <a:cs typeface="Space Grotesk" charset="0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94776-3A20-A4FD-399B-2A1066B55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BA067C08-AD9E-0292-6EEF-23935DEFE0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E02CE1A5-F817-4B26-89AA-8C9F51291B9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31668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02F6D-CB76-186B-3565-98B2F657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EBB81F61-0457-D78E-97D8-1D6280D29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 (Ausgangslage)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F01E6DF7-6427-B4E6-0285-BED74E26C620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Backend-Anwendungen werden intern schlecht wartbar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7087B01-CDA4-DB64-AFEF-ADF6B5DD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Fachlichkeit in vielen Service-Klassen verteilt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unübersichtlich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viele Querverbindungen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unklare Zuständigkeiten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enge Kopplung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technisch getriebener Aufbau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EB73A7D-07EE-6E99-398F-E70997EFF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627200"/>
            <a:ext cx="70764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E9A41-C908-160D-C005-405661B2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03874C4B-9C37-50FE-F14C-70CC452893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Regular" charset="0"/>
              </a:rPr>
              <a:t>Problemstellung (Ziel)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D45655AF-3600-A2A4-5138-96B2367D381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Fachlich gut wartbare/verständliche Backend-Anwendung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6F7CAA8-4648-F062-1A59-377CA145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Was? Verständliche Namen, klare Zuständigkeiten und Call-Flow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Wie?    Fachlichkeit sichtbar machen und Architektur anpassen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Ausnahme: einfach CRUD-App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9E79BE6-39D4-8E9F-0585-4D55DB98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325" y="1676074"/>
            <a:ext cx="6142228" cy="41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3D5E4-9134-65D4-CF10-BCFFDB80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10B1154E-8F70-B349-14A2-D6A3C57DD9F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dirty="0"/>
              <a:t>Fachsprache im Code abbilden</a:t>
            </a:r>
            <a:endParaRPr lang="de-DE" altLang="de-DE" dirty="0">
              <a:latin typeface="Space Grotesk" charset="0"/>
              <a:cs typeface="Space Grotesk" charset="0"/>
            </a:endParaRP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48F3A4BB-6CDE-64D6-1C08-D4786BCE1B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76692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1FF4-4536-33AE-025C-CB59FF95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el 1">
            <a:extLst>
              <a:ext uri="{FF2B5EF4-FFF2-40B4-BE49-F238E27FC236}">
                <a16:creationId xmlns:a16="http://schemas.microsoft.com/office/drawing/2014/main" id="{B7F742CA-EA37-5CD8-78A2-5C0E01A32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365125"/>
            <a:ext cx="8870950" cy="436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Fachsprache im Code abbilden</a:t>
            </a:r>
          </a:p>
        </p:txBody>
      </p:sp>
      <p:sp>
        <p:nvSpPr>
          <p:cNvPr id="50179" name="Textplatzhalter 8">
            <a:extLst>
              <a:ext uri="{FF2B5EF4-FFF2-40B4-BE49-F238E27FC236}">
                <a16:creationId xmlns:a16="http://schemas.microsoft.com/office/drawing/2014/main" id="{1FB5A762-F013-E5FF-97CC-3639F864F51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68325" y="806450"/>
            <a:ext cx="8870950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  <a:cs typeface="Space Grotesk Light" charset="0"/>
              </a:rPr>
              <a:t>Namensgebung gemäß Fachexperten</a:t>
            </a:r>
          </a:p>
          <a:p>
            <a:endParaRPr lang="de-DE" altLang="de-DE" dirty="0">
              <a:latin typeface="Averta Light" charset="0"/>
              <a:cs typeface="Space Grotesk Light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AF089F2-5BE6-62CA-3461-2B998677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275" y="1816689"/>
            <a:ext cx="2451212" cy="3885608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Mit Fachexperten reden (+ Glossar)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1600" dirty="0"/>
              <a:t>Nomen und Verben fachlich          (+ deutsch), z.B. Buch ausleihen, statt update 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kein mentales Mapping mehr, Missverständnisse reduzieren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600" dirty="0"/>
              <a:t>DDD: "</a:t>
            </a:r>
            <a:r>
              <a:rPr lang="de-DE" sz="1600" dirty="0" err="1"/>
              <a:t>Ubiquitous</a:t>
            </a:r>
            <a:r>
              <a:rPr lang="de-DE" sz="1600" dirty="0"/>
              <a:t> Language“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F3F7DD3-97DD-304E-BB0B-74234B4F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25" y="2220940"/>
            <a:ext cx="7432548" cy="26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7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84C56-D4F2-3ED8-A298-2C7E8B2F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>
            <a:extLst>
              <a:ext uri="{FF2B5EF4-FFF2-40B4-BE49-F238E27FC236}">
                <a16:creationId xmlns:a16="http://schemas.microsoft.com/office/drawing/2014/main" id="{29E9DAA7-8C30-399B-4887-B5076A44D92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930400"/>
            <a:ext cx="91440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Space Grotesk" charset="0"/>
                <a:cs typeface="Space Grotesk" charset="0"/>
              </a:rPr>
              <a:t>Äußere Struktur schaffen</a:t>
            </a:r>
          </a:p>
        </p:txBody>
      </p:sp>
      <p:sp>
        <p:nvSpPr>
          <p:cNvPr id="43011" name="Untertitel 2">
            <a:extLst>
              <a:ext uri="{FF2B5EF4-FFF2-40B4-BE49-F238E27FC236}">
                <a16:creationId xmlns:a16="http://schemas.microsoft.com/office/drawing/2014/main" id="{739AE076-E260-D5AC-2F33-B529AC1AC5B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4000" y="3768725"/>
            <a:ext cx="9144000" cy="1092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altLang="de-DE" dirty="0">
                <a:latin typeface="Averta Light" charset="0"/>
              </a:rPr>
              <a:t>CodeBuzz 2026</a:t>
            </a:r>
          </a:p>
        </p:txBody>
      </p:sp>
    </p:spTree>
    <p:extLst>
      <p:ext uri="{BB962C8B-B14F-4D97-AF65-F5344CB8AC3E}">
        <p14:creationId xmlns:p14="http://schemas.microsoft.com/office/powerpoint/2010/main" val="209484592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">
      <a:majorFont>
        <a:latin typeface="Space Grotesk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E45EC879-F46E-FF4D-B550-38D6830841A3}"/>
    </a:ext>
  </a:extLst>
</a:theme>
</file>

<file path=ppt/theme/theme2.xml><?xml version="1.0" encoding="utf-8"?>
<a:theme xmlns:a="http://schemas.openxmlformats.org/drawingml/2006/main" name="Zwischen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1E261BB5-9377-C54F-9D17-3C227708B31F}"/>
    </a:ext>
  </a:extLst>
</a:theme>
</file>

<file path=ppt/theme/theme3.xml><?xml version="1.0" encoding="utf-8"?>
<a:theme xmlns:a="http://schemas.openxmlformats.org/drawingml/2006/main" name="Folien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ternehmenspräsentation_0126_ohne Kompass" id="{847EC7EB-8B64-9749-A7C1-8719080155C6}" vid="{E9BEBE90-24A8-4F4F-8D61-5906470D8F34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0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1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2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3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4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15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2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3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4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5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6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7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8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ppt/theme/themeOverride9.xml><?xml version="1.0" encoding="utf-8"?>
<a:themeOverride xmlns:a="http://schemas.openxmlformats.org/drawingml/2006/main">
  <a:clrScheme name="CodeCampN - 2024">
    <a:dk1>
      <a:srgbClr val="333434"/>
    </a:dk1>
    <a:lt1>
      <a:srgbClr val="FFFFFF"/>
    </a:lt1>
    <a:dk2>
      <a:srgbClr val="004760"/>
    </a:dk2>
    <a:lt2>
      <a:srgbClr val="FFFFFF"/>
    </a:lt2>
    <a:accent1>
      <a:srgbClr val="3690A5"/>
    </a:accent1>
    <a:accent2>
      <a:srgbClr val="49B697"/>
    </a:accent2>
    <a:accent3>
      <a:srgbClr val="F7F7F7"/>
    </a:accent3>
    <a:accent4>
      <a:srgbClr val="CAE8E0"/>
    </a:accent4>
    <a:accent5>
      <a:srgbClr val="93C3CE"/>
    </a:accent5>
    <a:accent6>
      <a:srgbClr val="486973"/>
    </a:accent6>
    <a:hlink>
      <a:srgbClr val="49B697"/>
    </a:hlink>
    <a:folHlink>
      <a:srgbClr val="C9EEE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f7fae09-38e7-4379-a564-8c041eec9d7f">
      <UserInfo>
        <DisplayName/>
        <AccountId xsi:nil="true"/>
        <AccountType/>
      </UserInfo>
    </SharedWithUsers>
    <TaxCatchAll xmlns="df7fae09-38e7-4379-a564-8c041eec9d7f" xsi:nil="true"/>
    <lcf76f155ced4ddcb4097134ff3c332f xmlns="4fa1dd3d-e317-430c-84c3-662e3760435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7D51E13D28EAE4CB3AE30FFC3D73A3C" ma:contentTypeVersion="18" ma:contentTypeDescription="Ein neues Dokument erstellen." ma:contentTypeScope="" ma:versionID="f3ed5e532aac3df8319d9ae8acaa03ca">
  <xsd:schema xmlns:xsd="http://www.w3.org/2001/XMLSchema" xmlns:xs="http://www.w3.org/2001/XMLSchema" xmlns:p="http://schemas.microsoft.com/office/2006/metadata/properties" xmlns:ns2="4fa1dd3d-e317-430c-84c3-662e37604350" xmlns:ns3="df7fae09-38e7-4379-a564-8c041eec9d7f" targetNamespace="http://schemas.microsoft.com/office/2006/metadata/properties" ma:root="true" ma:fieldsID="61bfacacd04605d9fa9a05a59d95497d" ns2:_="" ns3:_="">
    <xsd:import namespace="4fa1dd3d-e317-430c-84c3-662e37604350"/>
    <xsd:import namespace="df7fae09-38e7-4379-a564-8c041eec9d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1dd3d-e317-430c-84c3-662e376043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db0e6e79-bb1a-4409-b80c-eb087a8904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fae09-38e7-4379-a564-8c041eec9d7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524f96c4-0951-4573-8c32-e548d8aa5573}" ma:internalName="TaxCatchAll" ma:showField="CatchAllData" ma:web="df7fae09-38e7-4379-a564-8c041eec9d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687B5C-2A3F-4BE2-9F01-166183B3FE32}">
  <ds:schemaRefs>
    <ds:schemaRef ds:uri="http://schemas.microsoft.com/office/2006/documentManagement/types"/>
    <ds:schemaRef ds:uri="http://purl.org/dc/terms/"/>
    <ds:schemaRef ds:uri="04e40d39-c4df-4e09-aec5-eacb063f605c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40bef5f-66bf-41cc-b8c2-23d0fc909ea8"/>
    <ds:schemaRef ds:uri="http://schemas.microsoft.com/office/2006/metadata/properties"/>
    <ds:schemaRef ds:uri="http://www.w3.org/XML/1998/namespace"/>
    <ds:schemaRef ds:uri="df7fae09-38e7-4379-a564-8c041eec9d7f"/>
    <ds:schemaRef ds:uri="4fa1dd3d-e317-430c-84c3-662e37604350"/>
  </ds:schemaRefs>
</ds:datastoreItem>
</file>

<file path=customXml/itemProps2.xml><?xml version="1.0" encoding="utf-8"?>
<ds:datastoreItem xmlns:ds="http://schemas.openxmlformats.org/officeDocument/2006/customXml" ds:itemID="{1FDE5D59-5A40-4633-81CB-A89B324919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a1dd3d-e317-430c-84c3-662e37604350"/>
    <ds:schemaRef ds:uri="df7fae09-38e7-4379-a564-8c041eec9d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FFBB31-0FC5-4D61-8CF1-011EF39DBF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Titel</Template>
  <TotalTime>0</TotalTime>
  <Words>574</Words>
  <Application>Microsoft Macintosh PowerPoint</Application>
  <PresentationFormat>Breitbild</PresentationFormat>
  <Paragraphs>133</Paragraphs>
  <Slides>25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Aptos</vt:lpstr>
      <vt:lpstr>Space Grotesk</vt:lpstr>
      <vt:lpstr>Averta Regular</vt:lpstr>
      <vt:lpstr>Trebuchet MS</vt:lpstr>
      <vt:lpstr>Averta Light</vt:lpstr>
      <vt:lpstr>Titel</vt:lpstr>
      <vt:lpstr>Zwischentitel</vt:lpstr>
      <vt:lpstr>Folien</vt:lpstr>
      <vt:lpstr>Vom Spaghetti-Code zur Zwiebel: Spring Boot gewürzt mit DDD</vt:lpstr>
      <vt:lpstr>Wie modelliert man Fachlichkeit im Backend? </vt:lpstr>
      <vt:lpstr>Agenda</vt:lpstr>
      <vt:lpstr>Problemstellung</vt:lpstr>
      <vt:lpstr>Problemstellung (Ausgangslage)</vt:lpstr>
      <vt:lpstr>Problemstellung (Ziel)</vt:lpstr>
      <vt:lpstr>Fachsprache im Code abbilden</vt:lpstr>
      <vt:lpstr>Fachsprache im Code abbilden</vt:lpstr>
      <vt:lpstr>Äußere Struktur schaffen</vt:lpstr>
      <vt:lpstr>Äußere Struktur schaffen</vt:lpstr>
      <vt:lpstr>Innere Struktur schaffen</vt:lpstr>
      <vt:lpstr>Innere Struktur schaffen</vt:lpstr>
      <vt:lpstr>Innere Struktur schaffen</vt:lpstr>
      <vt:lpstr>Innere Struktur schaffen</vt:lpstr>
      <vt:lpstr>Innere Struktur schaffen</vt:lpstr>
      <vt:lpstr>Innere Struktur schaffen</vt:lpstr>
      <vt:lpstr>Kopplung an Technik entfernen</vt:lpstr>
      <vt:lpstr>Kopplung an Technik entfernen</vt:lpstr>
      <vt:lpstr>Kopplung an Technik entfernen</vt:lpstr>
      <vt:lpstr>Kopplung an Technik entfernen</vt:lpstr>
      <vt:lpstr>Kopplung an Technik entfernen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Robin Schneider</dc:creator>
  <cp:lastModifiedBy>Robin Schneider</cp:lastModifiedBy>
  <cp:revision>13</cp:revision>
  <dcterms:created xsi:type="dcterms:W3CDTF">2026-02-18T13:21:17Z</dcterms:created>
  <dcterms:modified xsi:type="dcterms:W3CDTF">2026-02-23T13:07:50Z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0x01010097D51E13D28EAE4CB3AE30FFC3D73A3C</vt:lpwstr>
  </property>
</Properties>
</file>